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8" r:id="rId5"/>
    <p:sldId id="265" r:id="rId6"/>
    <p:sldId id="261" r:id="rId7"/>
    <p:sldId id="259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73" d="100"/>
          <a:sy n="73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967386021191799E-2"/>
          <c:y val="0.14970891277723658"/>
          <c:w val="0.85332020997375335"/>
          <c:h val="0.74393780947833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16</c:v>
                </c:pt>
                <c:pt idx="2">
                  <c:v>17</c:v>
                </c:pt>
                <c:pt idx="3">
                  <c:v>8</c:v>
                </c:pt>
                <c:pt idx="4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195584"/>
        <c:axId val="82197120"/>
      </c:barChart>
      <c:catAx>
        <c:axId val="8219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2197120"/>
        <c:crosses val="autoZero"/>
        <c:auto val="1"/>
        <c:lblAlgn val="ctr"/>
        <c:lblOffset val="100"/>
        <c:noMultiLvlLbl val="0"/>
      </c:catAx>
      <c:valAx>
        <c:axId val="82197120"/>
        <c:scaling>
          <c:orientation val="minMax"/>
          <c:max val="3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82195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16</c:v>
                </c:pt>
                <c:pt idx="2">
                  <c:v>17</c:v>
                </c:pt>
                <c:pt idx="3">
                  <c:v>8</c:v>
                </c:pt>
                <c:pt idx="4">
                  <c:v>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29760"/>
        <c:axId val="42231296"/>
      </c:lineChart>
      <c:catAx>
        <c:axId val="4222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231296"/>
        <c:crosses val="autoZero"/>
        <c:auto val="1"/>
        <c:lblAlgn val="ctr"/>
        <c:lblOffset val="100"/>
        <c:noMultiLvlLbl val="0"/>
      </c:catAx>
      <c:valAx>
        <c:axId val="42231296"/>
        <c:scaling>
          <c:orientation val="minMax"/>
          <c:max val="3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229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9</c:v>
                </c:pt>
                <c:pt idx="2">
                  <c:v>3</c:v>
                </c:pt>
                <c:pt idx="3">
                  <c:v>18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527488"/>
        <c:axId val="34529280"/>
      </c:barChart>
      <c:catAx>
        <c:axId val="3452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529280"/>
        <c:crosses val="autoZero"/>
        <c:auto val="1"/>
        <c:lblAlgn val="ctr"/>
        <c:lblOffset val="100"/>
        <c:noMultiLvlLbl val="0"/>
      </c:catAx>
      <c:valAx>
        <c:axId val="34529280"/>
        <c:scaling>
          <c:orientation val="minMax"/>
          <c:max val="3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527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9</c:v>
                </c:pt>
                <c:pt idx="2">
                  <c:v>3</c:v>
                </c:pt>
                <c:pt idx="3">
                  <c:v>18</c:v>
                </c:pt>
                <c:pt idx="4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940672"/>
        <c:axId val="83854464"/>
      </c:lineChart>
      <c:catAx>
        <c:axId val="8294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854464"/>
        <c:crosses val="autoZero"/>
        <c:auto val="1"/>
        <c:lblAlgn val="ctr"/>
        <c:lblOffset val="100"/>
        <c:noMultiLvlLbl val="0"/>
      </c:catAx>
      <c:valAx>
        <c:axId val="83854464"/>
        <c:scaling>
          <c:orientation val="minMax"/>
          <c:max val="3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940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ln>
          <a:solidFill>
            <a:schemeClr val="tx1"/>
          </a:solidFill>
        </a:ln>
      </c:spPr>
    </c:sideWall>
    <c:backWall>
      <c:thickness val="0"/>
      <c:spPr>
        <a:ln>
          <a:solidFill>
            <a:schemeClr val="tx1"/>
          </a:solidFill>
        </a:ln>
      </c:spPr>
    </c:backWall>
    <c:plotArea>
      <c:layout>
        <c:manualLayout>
          <c:layoutTarget val="inner"/>
          <c:xMode val="edge"/>
          <c:yMode val="edge"/>
          <c:x val="6.3967386021191799E-2"/>
          <c:y val="4.4861391929187228E-2"/>
          <c:w val="0.90399946534460973"/>
          <c:h val="0.83194913436101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30</c:v>
                </c:pt>
                <c:pt idx="1">
                  <c:v>9</c:v>
                </c:pt>
                <c:pt idx="2">
                  <c:v>3</c:v>
                </c:pt>
                <c:pt idx="3">
                  <c:v>18</c:v>
                </c:pt>
                <c:pt idx="4">
                  <c:v>3</c:v>
                </c:pt>
                <c:pt idx="5">
                  <c:v>9</c:v>
                </c:pt>
                <c:pt idx="6">
                  <c:v>9</c:v>
                </c:pt>
                <c:pt idx="7">
                  <c:v>3</c:v>
                </c:pt>
                <c:pt idx="8">
                  <c:v>18</c:v>
                </c:pt>
                <c:pt idx="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519104"/>
        <c:axId val="31520640"/>
        <c:axId val="0"/>
      </c:bar3DChart>
      <c:catAx>
        <c:axId val="3151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520640"/>
        <c:crosses val="autoZero"/>
        <c:auto val="1"/>
        <c:lblAlgn val="ctr"/>
        <c:lblOffset val="100"/>
        <c:noMultiLvlLbl val="0"/>
      </c:catAx>
      <c:valAx>
        <c:axId val="31520640"/>
        <c:scaling>
          <c:orientation val="minMax"/>
          <c:max val="3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519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Sheet1!$A$2:$A$11</c:f>
              <c:numCache>
                <c:formatCode>General</c:formatCode>
                <c:ptCount val="10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30</c:v>
                </c:pt>
                <c:pt idx="1">
                  <c:v>16</c:v>
                </c:pt>
                <c:pt idx="2">
                  <c:v>17</c:v>
                </c:pt>
                <c:pt idx="3">
                  <c:v>8</c:v>
                </c:pt>
                <c:pt idx="4">
                  <c:v>8</c:v>
                </c:pt>
                <c:pt idx="5">
                  <c:v>9</c:v>
                </c:pt>
                <c:pt idx="6">
                  <c:v>9</c:v>
                </c:pt>
                <c:pt idx="7">
                  <c:v>3</c:v>
                </c:pt>
                <c:pt idx="8">
                  <c:v>18</c:v>
                </c:pt>
                <c:pt idx="9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096832"/>
        <c:axId val="31098368"/>
      </c:lineChart>
      <c:catAx>
        <c:axId val="3109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098368"/>
        <c:crosses val="autoZero"/>
        <c:auto val="1"/>
        <c:lblAlgn val="ctr"/>
        <c:lblOffset val="100"/>
        <c:noMultiLvlLbl val="0"/>
      </c:catAx>
      <c:valAx>
        <c:axId val="31098368"/>
        <c:scaling>
          <c:orientation val="minMax"/>
          <c:max val="3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096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ln>
          <a:solidFill>
            <a:schemeClr val="tx1"/>
          </a:solidFill>
        </a:ln>
      </c:spPr>
    </c:sideWall>
    <c:backWall>
      <c:thickness val="0"/>
      <c:spPr>
        <a:ln>
          <a:solidFill>
            <a:schemeClr val="tx1"/>
          </a:solidFill>
        </a:ln>
      </c:spPr>
    </c:backWall>
    <c:plotArea>
      <c:layout>
        <c:manualLayout>
          <c:layoutTarget val="inner"/>
          <c:xMode val="edge"/>
          <c:yMode val="edge"/>
          <c:x val="6.3967386021191799E-2"/>
          <c:y val="4.4861391929187228E-2"/>
          <c:w val="0.90399946534460973"/>
          <c:h val="0.83194913436101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2">
                    <a:lumMod val="50000"/>
                    <a:tint val="66000"/>
                    <a:satMod val="160000"/>
                  </a:schemeClr>
                </a:gs>
                <a:gs pos="50000">
                  <a:schemeClr val="accent2">
                    <a:lumMod val="50000"/>
                    <a:tint val="44500"/>
                    <a:satMod val="160000"/>
                  </a:schemeClr>
                </a:gs>
                <a:gs pos="100000">
                  <a:schemeClr val="accent2">
                    <a:lumMod val="50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</c:v>
                </c:pt>
                <c:pt idx="1">
                  <c:v>7</c:v>
                </c:pt>
                <c:pt idx="2">
                  <c:v>2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20</c:v>
                </c:pt>
                <c:pt idx="7">
                  <c:v>3</c:v>
                </c:pt>
                <c:pt idx="8">
                  <c:v>5</c:v>
                </c:pt>
                <c:pt idx="9">
                  <c:v>3</c:v>
                </c:pt>
                <c:pt idx="1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387648"/>
        <c:axId val="31389184"/>
        <c:axId val="0"/>
      </c:bar3DChart>
      <c:catAx>
        <c:axId val="3138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389184"/>
        <c:crosses val="autoZero"/>
        <c:auto val="1"/>
        <c:lblAlgn val="ctr"/>
        <c:lblOffset val="100"/>
        <c:noMultiLvlLbl val="0"/>
      </c:catAx>
      <c:valAx>
        <c:axId val="31389184"/>
        <c:scaling>
          <c:orientation val="minMax"/>
          <c:max val="3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387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</c:v>
                </c:pt>
                <c:pt idx="1">
                  <c:v>7</c:v>
                </c:pt>
                <c:pt idx="2">
                  <c:v>2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20</c:v>
                </c:pt>
                <c:pt idx="7">
                  <c:v>3</c:v>
                </c:pt>
                <c:pt idx="8">
                  <c:v>5</c:v>
                </c:pt>
                <c:pt idx="9">
                  <c:v>3</c:v>
                </c:pt>
                <c:pt idx="10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290560"/>
        <c:axId val="84522880"/>
      </c:lineChart>
      <c:catAx>
        <c:axId val="8429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4522880"/>
        <c:crosses val="autoZero"/>
        <c:auto val="1"/>
        <c:lblAlgn val="ctr"/>
        <c:lblOffset val="100"/>
        <c:noMultiLvlLbl val="0"/>
      </c:catAx>
      <c:valAx>
        <c:axId val="84522880"/>
        <c:scaling>
          <c:orientation val="minMax"/>
          <c:max val="3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290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133DD-1C80-4D7F-A30D-76452EBE3B35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0A81C-CC30-4037-BE1E-322163749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8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0A81C-CC30-4037-BE1E-322163749D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18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6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44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8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35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3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8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2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4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5701-89F6-4C4D-956E-87DA128AA452}" type="datetimeFigureOut">
              <a:rPr lang="en-US" smtClean="0"/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DFD25-A3C1-4924-BD4C-24611EBF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0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96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Korean American Homicides</a:t>
            </a:r>
            <a:br>
              <a:rPr lang="en-US" dirty="0" smtClean="0"/>
            </a:br>
            <a:r>
              <a:rPr lang="en-US" dirty="0" smtClean="0"/>
              <a:t>Los Angeles County</a:t>
            </a:r>
            <a:br>
              <a:rPr lang="en-US" dirty="0" smtClean="0"/>
            </a:br>
            <a:r>
              <a:rPr lang="en-US" dirty="0" smtClean="0"/>
              <a:t>1991-2010</a:t>
            </a:r>
            <a:endParaRPr lang="en-US" dirty="0"/>
          </a:p>
        </p:txBody>
      </p:sp>
      <p:pic>
        <p:nvPicPr>
          <p:cNvPr id="4" name="Picture 3" descr="yok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267200"/>
            <a:ext cx="6172200" cy="1124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549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1991-1995</a:t>
            </a:r>
            <a:br>
              <a:rPr lang="en-US" sz="3600" dirty="0" smtClean="0"/>
            </a:br>
            <a:r>
              <a:rPr lang="en-US" sz="3600" dirty="0" smtClean="0"/>
              <a:t>Korean American Homicides</a:t>
            </a:r>
            <a:br>
              <a:rPr lang="en-US" sz="3600" dirty="0" smtClean="0"/>
            </a:br>
            <a:r>
              <a:rPr lang="en-US" sz="3600" dirty="0" smtClean="0"/>
              <a:t>Los Angeles County</a:t>
            </a:r>
            <a:endParaRPr lang="en-US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9253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018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Korean American Homicides </a:t>
            </a:r>
            <a:br>
              <a:rPr lang="en-US" sz="3200" dirty="0" smtClean="0"/>
            </a:br>
            <a:r>
              <a:rPr lang="en-US" sz="3200" dirty="0" smtClean="0"/>
              <a:t>1991-1995</a:t>
            </a:r>
            <a:br>
              <a:rPr lang="en-US" sz="3200" dirty="0" smtClean="0"/>
            </a:br>
            <a:r>
              <a:rPr lang="en-US" sz="3200" dirty="0" smtClean="0"/>
              <a:t>Los Angeles County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5357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74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000" dirty="0" smtClean="0"/>
              <a:t>1996-2000</a:t>
            </a:r>
            <a:br>
              <a:rPr lang="en-US" sz="3000" dirty="0" smtClean="0"/>
            </a:br>
            <a:r>
              <a:rPr lang="en-US" sz="3000" dirty="0" smtClean="0"/>
              <a:t>Korean American Homicides </a:t>
            </a:r>
            <a:br>
              <a:rPr lang="en-US" sz="3000" dirty="0" smtClean="0"/>
            </a:br>
            <a:r>
              <a:rPr lang="en-US" sz="3000" dirty="0" smtClean="0"/>
              <a:t>Los Angles County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638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5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Korean American Homicides </a:t>
            </a:r>
            <a:br>
              <a:rPr lang="en-US" sz="3200" dirty="0" smtClean="0"/>
            </a:br>
            <a:r>
              <a:rPr lang="en-US" sz="3200" dirty="0" smtClean="0"/>
              <a:t>1996</a:t>
            </a:r>
            <a:r>
              <a:rPr lang="en-US" sz="3200" dirty="0"/>
              <a:t> – 2000</a:t>
            </a:r>
            <a:br>
              <a:rPr lang="en-US" sz="3200" dirty="0"/>
            </a:br>
            <a:r>
              <a:rPr lang="en-US" sz="3200" dirty="0"/>
              <a:t>Los Angeles County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654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5857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000" dirty="0" smtClean="0"/>
              <a:t>1991-2000</a:t>
            </a:r>
            <a:br>
              <a:rPr lang="en-US" sz="3000" dirty="0" smtClean="0"/>
            </a:br>
            <a:r>
              <a:rPr lang="en-US" sz="3000" dirty="0" smtClean="0"/>
              <a:t>Korean American Homicides </a:t>
            </a:r>
            <a:br>
              <a:rPr lang="en-US" sz="3000" dirty="0" smtClean="0"/>
            </a:br>
            <a:r>
              <a:rPr lang="en-US" sz="3000" dirty="0" smtClean="0"/>
              <a:t>Los Angles County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6737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129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Korean American Homicides </a:t>
            </a:r>
            <a:br>
              <a:rPr lang="en-US" sz="3200" dirty="0" smtClean="0"/>
            </a:br>
            <a:r>
              <a:rPr lang="en-US" sz="3200" dirty="0"/>
              <a:t>1991-2000</a:t>
            </a:r>
            <a:br>
              <a:rPr lang="en-US" sz="3200" dirty="0"/>
            </a:br>
            <a:r>
              <a:rPr lang="en-US" sz="3200" dirty="0"/>
              <a:t>Los Angeles County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7822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159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Korean American Homicides </a:t>
            </a:r>
            <a:br>
              <a:rPr lang="en-US" dirty="0" smtClean="0"/>
            </a:br>
            <a:r>
              <a:rPr lang="en-US" dirty="0" smtClean="0"/>
              <a:t>2000-2010</a:t>
            </a:r>
          </a:p>
          <a:p>
            <a:r>
              <a:rPr lang="en-US" dirty="0"/>
              <a:t>Los Angeles County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9259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276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Korean American Homicides </a:t>
            </a:r>
            <a:br>
              <a:rPr lang="en-US" sz="3200" dirty="0" smtClean="0"/>
            </a:br>
            <a:r>
              <a:rPr lang="en-US" sz="3200" dirty="0" smtClean="0"/>
              <a:t>2000 </a:t>
            </a:r>
            <a:r>
              <a:rPr lang="en-US" sz="3200" dirty="0"/>
              <a:t>– </a:t>
            </a:r>
            <a:r>
              <a:rPr lang="en-US" sz="3200" dirty="0" smtClean="0"/>
              <a:t>2010</a:t>
            </a:r>
            <a:br>
              <a:rPr lang="en-US" sz="3200" dirty="0" smtClean="0"/>
            </a:br>
            <a:r>
              <a:rPr lang="en-US" sz="3200" dirty="0" smtClean="0"/>
              <a:t>Los </a:t>
            </a:r>
            <a:r>
              <a:rPr lang="en-US" sz="3200" dirty="0"/>
              <a:t>Angeles County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5226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5122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7391</TotalTime>
  <Words>22</Words>
  <Application>Microsoft Office PowerPoint</Application>
  <PresentationFormat>On-screen Show (4:3)</PresentationFormat>
  <Paragraphs>11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Korean American Homicides Los Angeles County 1991-2010</vt:lpstr>
      <vt:lpstr>1991-1995 Korean American Homicides Los Angeles County</vt:lpstr>
      <vt:lpstr>Korean American Homicides  1991-1995 Los Angeles County</vt:lpstr>
      <vt:lpstr>1996-2000 Korean American Homicides  Los Angles County</vt:lpstr>
      <vt:lpstr>Korean American Homicides  1996 – 2000 Los Angeles County</vt:lpstr>
      <vt:lpstr>1991-2000 Korean American Homicides  Los Angles County</vt:lpstr>
      <vt:lpstr>Korean American Homicides  1991-2000 Los Angeles County</vt:lpstr>
      <vt:lpstr>PowerPoint Presentation</vt:lpstr>
      <vt:lpstr>Korean American Homicides  2000 – 2010 Los Angeles County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</dc:creator>
  <cp:lastModifiedBy>CAROL</cp:lastModifiedBy>
  <cp:revision>62</cp:revision>
  <dcterms:created xsi:type="dcterms:W3CDTF">2012-08-13T18:35:41Z</dcterms:created>
  <dcterms:modified xsi:type="dcterms:W3CDTF">2012-08-27T20:46:41Z</dcterms:modified>
</cp:coreProperties>
</file>